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389" r:id="rId2"/>
    <p:sldId id="388" r:id="rId3"/>
    <p:sldId id="391" r:id="rId4"/>
    <p:sldId id="392" r:id="rId5"/>
    <p:sldId id="385" r:id="rId6"/>
    <p:sldId id="384" r:id="rId7"/>
    <p:sldId id="393" r:id="rId8"/>
    <p:sldId id="394" r:id="rId9"/>
    <p:sldId id="396" r:id="rId10"/>
    <p:sldId id="363" r:id="rId11"/>
    <p:sldId id="395" r:id="rId12"/>
    <p:sldId id="282" r:id="rId13"/>
    <p:sldId id="390" r:id="rId14"/>
    <p:sldId id="311" r:id="rId15"/>
    <p:sldId id="319" r:id="rId16"/>
    <p:sldId id="398" r:id="rId17"/>
    <p:sldId id="399" r:id="rId18"/>
    <p:sldId id="400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النمط المتوس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نمط متوسط 1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38" autoAdjust="0"/>
    <p:restoredTop sz="87922" autoAdjust="0"/>
  </p:normalViewPr>
  <p:slideViewPr>
    <p:cSldViewPr>
      <p:cViewPr>
        <p:scale>
          <a:sx n="70" d="100"/>
          <a:sy n="70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B9127-4ED5-4D7C-BC05-63DC86FAD726}" type="doc">
      <dgm:prSet loTypeId="urn:microsoft.com/office/officeart/2005/8/layout/radial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ECC316-A479-434F-B790-472B3D45D067}">
      <dgm:prSet phldrT="[نص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ar-IQ" sz="2800" dirty="0" smtClean="0"/>
            <a:t>كان الكنعانيون الذين سماهم اليونان </a:t>
          </a:r>
          <a:r>
            <a:rPr lang="ar-IQ" sz="2800" dirty="0" smtClean="0"/>
            <a:t>بالفينيقيين </a:t>
          </a:r>
          <a:r>
            <a:rPr lang="ar-IQ" sz="2800" dirty="0" smtClean="0"/>
            <a:t>فيما بعد ثاني جماعة سامية لعبت دورا هاما في تاريخ سوريا بعد الاموريين ، والكنعانيون </a:t>
          </a:r>
          <a:r>
            <a:rPr lang="ar-IQ" sz="2800" dirty="0" err="1" smtClean="0"/>
            <a:t>والأموريين</a:t>
          </a:r>
          <a:r>
            <a:rPr lang="ar-IQ" sz="2800" dirty="0" smtClean="0"/>
            <a:t> </a:t>
          </a:r>
          <a:r>
            <a:rPr lang="ar-IQ" sz="2800" dirty="0" smtClean="0"/>
            <a:t>ينتسبون الى موجة الهجرة نفسها ، ولذلك فان الاختلاف العرقي  بينهم معدوم وان كانت بعض العناصر السومرية والحورية اندمجت بالتدريج مع الاموريين بينما اندمجت بعض  العناصر المحلية الاخرى مع </a:t>
          </a:r>
          <a:r>
            <a:rPr lang="ar-IQ" sz="2800" dirty="0" smtClean="0"/>
            <a:t>الفينيقيين </a:t>
          </a:r>
          <a:r>
            <a:rPr lang="ar-IQ" sz="2800" dirty="0" smtClean="0"/>
            <a:t>،والاختلاف الحضاري </a:t>
          </a:r>
          <a:r>
            <a:rPr lang="ar-IQ" sz="2800" dirty="0" smtClean="0"/>
            <a:t>ناشئ </a:t>
          </a:r>
          <a:r>
            <a:rPr lang="ar-IQ" sz="2800" dirty="0" smtClean="0"/>
            <a:t>عن ان مركز الاموريين الاصلي كان شمالي سوريا لذا تعرضوا لتأثيرات سومرية وبابلية بينما كان مركز الكنعانيين في الساحل </a:t>
          </a:r>
          <a:r>
            <a:rPr lang="ar-IQ" sz="2800" dirty="0" smtClean="0"/>
            <a:t>تأثروا </a:t>
          </a:r>
          <a:r>
            <a:rPr lang="ar-IQ" sz="2800" dirty="0" smtClean="0"/>
            <a:t>بالحضارة المصرية   </a:t>
          </a:r>
        </a:p>
      </dgm:t>
    </dgm:pt>
    <dgm:pt modelId="{B610310D-A9E7-4BF8-955D-7BC254C28DCB}" type="parTrans" cxnId="{31F411A5-622E-40FA-9FFE-0161520F46B5}">
      <dgm:prSet/>
      <dgm:spPr/>
      <dgm:t>
        <a:bodyPr/>
        <a:lstStyle/>
        <a:p>
          <a:endParaRPr lang="en-US"/>
        </a:p>
      </dgm:t>
    </dgm:pt>
    <dgm:pt modelId="{12B34568-BBC3-4781-B310-98049C6C2FBB}" type="sibTrans" cxnId="{31F411A5-622E-40FA-9FFE-0161520F46B5}">
      <dgm:prSet/>
      <dgm:spPr/>
      <dgm:t>
        <a:bodyPr/>
        <a:lstStyle/>
        <a:p>
          <a:endParaRPr lang="en-US"/>
        </a:p>
      </dgm:t>
    </dgm:pt>
    <dgm:pt modelId="{52ECE74A-59FC-412D-A477-846CD047316B}">
      <dgm:prSet/>
      <dgm:spPr/>
      <dgm:t>
        <a:bodyPr/>
        <a:lstStyle/>
        <a:p>
          <a:pPr rtl="1"/>
          <a:endParaRPr lang="en-US"/>
        </a:p>
      </dgm:t>
    </dgm:pt>
    <dgm:pt modelId="{3936B752-8E3E-4B7C-96A2-6D1AC569E17D}" type="parTrans" cxnId="{FE2BDAC4-EE3D-4008-9A65-5D7DFB3DCB00}">
      <dgm:prSet/>
      <dgm:spPr/>
      <dgm:t>
        <a:bodyPr/>
        <a:lstStyle/>
        <a:p>
          <a:pPr rtl="1"/>
          <a:endParaRPr lang="ar-IQ"/>
        </a:p>
      </dgm:t>
    </dgm:pt>
    <dgm:pt modelId="{0AC1DF31-EF5D-4B53-B4A1-DB6A6C2A8DD2}" type="sibTrans" cxnId="{FE2BDAC4-EE3D-4008-9A65-5D7DFB3DCB00}">
      <dgm:prSet/>
      <dgm:spPr/>
      <dgm:t>
        <a:bodyPr/>
        <a:lstStyle/>
        <a:p>
          <a:pPr rtl="1"/>
          <a:endParaRPr lang="ar-IQ"/>
        </a:p>
      </dgm:t>
    </dgm:pt>
    <dgm:pt modelId="{B4F7EA21-0BE2-48C7-A082-56FC69F81679}">
      <dgm:prSet/>
      <dgm:spPr/>
      <dgm:t>
        <a:bodyPr/>
        <a:lstStyle/>
        <a:p>
          <a:pPr rtl="1"/>
          <a:endParaRPr lang="ar-IQ"/>
        </a:p>
      </dgm:t>
    </dgm:pt>
    <dgm:pt modelId="{0801E5CC-03E7-49E2-8298-D378E02615D4}" type="parTrans" cxnId="{AB53A22A-75F7-4D11-A775-3EDE1115BCF5}">
      <dgm:prSet/>
      <dgm:spPr/>
      <dgm:t>
        <a:bodyPr/>
        <a:lstStyle/>
        <a:p>
          <a:pPr rtl="1"/>
          <a:endParaRPr lang="ar-IQ"/>
        </a:p>
      </dgm:t>
    </dgm:pt>
    <dgm:pt modelId="{02B6E198-0A9C-4887-840E-4BE77CC53928}" type="sibTrans" cxnId="{AB53A22A-75F7-4D11-A775-3EDE1115BCF5}">
      <dgm:prSet/>
      <dgm:spPr/>
      <dgm:t>
        <a:bodyPr/>
        <a:lstStyle/>
        <a:p>
          <a:pPr rtl="1"/>
          <a:endParaRPr lang="ar-IQ"/>
        </a:p>
      </dgm:t>
    </dgm:pt>
    <dgm:pt modelId="{170F8ECB-6AF3-4373-902F-FB1514F30F97}">
      <dgm:prSet/>
      <dgm:spPr/>
      <dgm:t>
        <a:bodyPr/>
        <a:lstStyle/>
        <a:p>
          <a:pPr rtl="1"/>
          <a:endParaRPr lang="en-US"/>
        </a:p>
      </dgm:t>
    </dgm:pt>
    <dgm:pt modelId="{65939F88-6005-4AEB-BB4F-EB83C55F6B11}" type="parTrans" cxnId="{984FF660-3AC4-4093-840A-16D0D4E71557}">
      <dgm:prSet/>
      <dgm:spPr/>
      <dgm:t>
        <a:bodyPr/>
        <a:lstStyle/>
        <a:p>
          <a:pPr rtl="1"/>
          <a:endParaRPr lang="ar-IQ"/>
        </a:p>
      </dgm:t>
    </dgm:pt>
    <dgm:pt modelId="{09B56A86-FEBF-45FF-BD63-BDA11862E551}" type="sibTrans" cxnId="{984FF660-3AC4-4093-840A-16D0D4E71557}">
      <dgm:prSet/>
      <dgm:spPr/>
      <dgm:t>
        <a:bodyPr/>
        <a:lstStyle/>
        <a:p>
          <a:pPr rtl="1"/>
          <a:endParaRPr lang="ar-IQ"/>
        </a:p>
      </dgm:t>
    </dgm:pt>
    <dgm:pt modelId="{33105ED7-F5FC-4F21-98B2-6B8AC5DC3928}">
      <dgm:prSet/>
      <dgm:spPr/>
      <dgm:t>
        <a:bodyPr/>
        <a:lstStyle/>
        <a:p>
          <a:pPr rtl="1"/>
          <a:endParaRPr lang="ar-IQ"/>
        </a:p>
      </dgm:t>
    </dgm:pt>
    <dgm:pt modelId="{8FC54E70-2B37-4B1D-A245-8F5D51E904E3}" type="parTrans" cxnId="{FD3CB739-A691-411E-BC15-A3011656C183}">
      <dgm:prSet/>
      <dgm:spPr/>
      <dgm:t>
        <a:bodyPr/>
        <a:lstStyle/>
        <a:p>
          <a:pPr rtl="1"/>
          <a:endParaRPr lang="ar-IQ"/>
        </a:p>
      </dgm:t>
    </dgm:pt>
    <dgm:pt modelId="{6C6D0B7F-177B-416D-BD15-8DF74BA66489}" type="sibTrans" cxnId="{FD3CB739-A691-411E-BC15-A3011656C183}">
      <dgm:prSet/>
      <dgm:spPr/>
      <dgm:t>
        <a:bodyPr/>
        <a:lstStyle/>
        <a:p>
          <a:pPr rtl="1"/>
          <a:endParaRPr lang="ar-IQ"/>
        </a:p>
      </dgm:t>
    </dgm:pt>
    <dgm:pt modelId="{8EB4575F-838E-4B85-B4F8-7C824DAEFCD4}">
      <dgm:prSet/>
      <dgm:spPr/>
      <dgm:t>
        <a:bodyPr/>
        <a:lstStyle/>
        <a:p>
          <a:pPr rtl="1"/>
          <a:endParaRPr lang="en-US"/>
        </a:p>
      </dgm:t>
    </dgm:pt>
    <dgm:pt modelId="{743CFEDC-4F0E-4A59-A704-594FB2DADD22}" type="parTrans" cxnId="{1744FA23-652B-4D90-932E-0DA4FE7A4C5D}">
      <dgm:prSet/>
      <dgm:spPr/>
      <dgm:t>
        <a:bodyPr/>
        <a:lstStyle/>
        <a:p>
          <a:pPr rtl="1"/>
          <a:endParaRPr lang="ar-IQ"/>
        </a:p>
      </dgm:t>
    </dgm:pt>
    <dgm:pt modelId="{ADDAD735-C3FC-4C40-A3AE-EEB6885DDD5C}" type="sibTrans" cxnId="{1744FA23-652B-4D90-932E-0DA4FE7A4C5D}">
      <dgm:prSet/>
      <dgm:spPr/>
      <dgm:t>
        <a:bodyPr/>
        <a:lstStyle/>
        <a:p>
          <a:pPr rtl="1"/>
          <a:endParaRPr lang="ar-IQ"/>
        </a:p>
      </dgm:t>
    </dgm:pt>
    <dgm:pt modelId="{6F331BA0-5D67-41F6-AD2F-7DE17FC88FDC}">
      <dgm:prSet/>
      <dgm:spPr/>
      <dgm:t>
        <a:bodyPr/>
        <a:lstStyle/>
        <a:p>
          <a:pPr rtl="1"/>
          <a:endParaRPr lang="ar-IQ"/>
        </a:p>
      </dgm:t>
    </dgm:pt>
    <dgm:pt modelId="{6F81EAB9-CA5C-40F7-8CF2-07FE5DE303C4}" type="parTrans" cxnId="{F75FACBF-C9C2-4181-9FF3-12517BB35FB0}">
      <dgm:prSet/>
      <dgm:spPr/>
      <dgm:t>
        <a:bodyPr/>
        <a:lstStyle/>
        <a:p>
          <a:pPr rtl="1"/>
          <a:endParaRPr lang="ar-IQ"/>
        </a:p>
      </dgm:t>
    </dgm:pt>
    <dgm:pt modelId="{262F5AFA-0B42-4676-8D6B-1A273B417023}" type="sibTrans" cxnId="{F75FACBF-C9C2-4181-9FF3-12517BB35FB0}">
      <dgm:prSet/>
      <dgm:spPr/>
      <dgm:t>
        <a:bodyPr/>
        <a:lstStyle/>
        <a:p>
          <a:pPr rtl="1"/>
          <a:endParaRPr lang="ar-IQ"/>
        </a:p>
      </dgm:t>
    </dgm:pt>
    <dgm:pt modelId="{3AF64D59-7D85-4082-A405-79C45843FC6C}">
      <dgm:prSet/>
      <dgm:spPr/>
      <dgm:t>
        <a:bodyPr/>
        <a:lstStyle/>
        <a:p>
          <a:pPr rtl="1"/>
          <a:endParaRPr lang="en-US"/>
        </a:p>
      </dgm:t>
    </dgm:pt>
    <dgm:pt modelId="{F17B93D4-6FEC-48FB-B1A4-C7CB89BC2D88}" type="parTrans" cxnId="{4BC56CBD-F290-4AEB-AC90-1889323CCAFC}">
      <dgm:prSet/>
      <dgm:spPr/>
      <dgm:t>
        <a:bodyPr/>
        <a:lstStyle/>
        <a:p>
          <a:pPr rtl="1"/>
          <a:endParaRPr lang="ar-IQ"/>
        </a:p>
      </dgm:t>
    </dgm:pt>
    <dgm:pt modelId="{B9EF3D41-A29B-4A02-81FC-7DB16727A73C}" type="sibTrans" cxnId="{4BC56CBD-F290-4AEB-AC90-1889323CCAFC}">
      <dgm:prSet/>
      <dgm:spPr/>
      <dgm:t>
        <a:bodyPr/>
        <a:lstStyle/>
        <a:p>
          <a:pPr rtl="1"/>
          <a:endParaRPr lang="ar-IQ"/>
        </a:p>
      </dgm:t>
    </dgm:pt>
    <dgm:pt modelId="{7E9FBAC3-7111-4084-A959-9700EA90E93F}">
      <dgm:prSet/>
      <dgm:spPr/>
      <dgm:t>
        <a:bodyPr/>
        <a:lstStyle/>
        <a:p>
          <a:pPr rtl="1"/>
          <a:endParaRPr lang="ar-IQ"/>
        </a:p>
      </dgm:t>
    </dgm:pt>
    <dgm:pt modelId="{A818944A-C64C-47DA-B19D-E2CF25DD0E74}" type="parTrans" cxnId="{AB6FCF17-EB34-4F7F-8AAD-217ECBE0C211}">
      <dgm:prSet/>
      <dgm:spPr/>
      <dgm:t>
        <a:bodyPr/>
        <a:lstStyle/>
        <a:p>
          <a:pPr rtl="1"/>
          <a:endParaRPr lang="ar-IQ"/>
        </a:p>
      </dgm:t>
    </dgm:pt>
    <dgm:pt modelId="{E4209568-B315-4F86-A91F-D724234C6041}" type="sibTrans" cxnId="{AB6FCF17-EB34-4F7F-8AAD-217ECBE0C211}">
      <dgm:prSet/>
      <dgm:spPr/>
      <dgm:t>
        <a:bodyPr/>
        <a:lstStyle/>
        <a:p>
          <a:pPr rtl="1"/>
          <a:endParaRPr lang="ar-IQ"/>
        </a:p>
      </dgm:t>
    </dgm:pt>
    <dgm:pt modelId="{DE15527B-963B-40DE-B5B5-06E7613C0280}" type="pres">
      <dgm:prSet presAssocID="{0F5B9127-4ED5-4D7C-BC05-63DC86FAD72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3BD1D4-CACB-4A61-89C2-045BD04A3F29}" type="pres">
      <dgm:prSet presAssocID="{0F5B9127-4ED5-4D7C-BC05-63DC86FAD726}" presName="radial" presStyleCnt="0">
        <dgm:presLayoutVars>
          <dgm:animLvl val="ctr"/>
        </dgm:presLayoutVars>
      </dgm:prSet>
      <dgm:spPr/>
    </dgm:pt>
    <dgm:pt modelId="{79172586-99C5-484C-BD0F-82348B3DDC6A}" type="pres">
      <dgm:prSet presAssocID="{95ECC316-A479-434F-B790-472B3D45D067}" presName="centerShape" presStyleLbl="vennNode1" presStyleIdx="0" presStyleCnt="1" custScaleX="93044" custScaleY="100000" custLinFactNeighborX="419" custLinFactNeighborY="2613"/>
      <dgm:spPr>
        <a:prstGeom prst="round1Rect">
          <a:avLst/>
        </a:prstGeom>
      </dgm:spPr>
      <dgm:t>
        <a:bodyPr/>
        <a:lstStyle/>
        <a:p>
          <a:endParaRPr lang="en-US"/>
        </a:p>
      </dgm:t>
    </dgm:pt>
  </dgm:ptLst>
  <dgm:cxnLst>
    <dgm:cxn modelId="{AB53A22A-75F7-4D11-A775-3EDE1115BCF5}" srcId="{0F5B9127-4ED5-4D7C-BC05-63DC86FAD726}" destId="{B4F7EA21-0BE2-48C7-A082-56FC69F81679}" srcOrd="8" destOrd="0" parTransId="{0801E5CC-03E7-49E2-8298-D378E02615D4}" sibTransId="{02B6E198-0A9C-4887-840E-4BE77CC53928}"/>
    <dgm:cxn modelId="{F75FACBF-C9C2-4181-9FF3-12517BB35FB0}" srcId="{0F5B9127-4ED5-4D7C-BC05-63DC86FAD726}" destId="{6F331BA0-5D67-41F6-AD2F-7DE17FC88FDC}" srcOrd="4" destOrd="0" parTransId="{6F81EAB9-CA5C-40F7-8CF2-07FE5DE303C4}" sibTransId="{262F5AFA-0B42-4676-8D6B-1A273B417023}"/>
    <dgm:cxn modelId="{FE2BDAC4-EE3D-4008-9A65-5D7DFB3DCB00}" srcId="{0F5B9127-4ED5-4D7C-BC05-63DC86FAD726}" destId="{52ECE74A-59FC-412D-A477-846CD047316B}" srcOrd="7" destOrd="0" parTransId="{3936B752-8E3E-4B7C-96A2-6D1AC569E17D}" sibTransId="{0AC1DF31-EF5D-4B53-B4A1-DB6A6C2A8DD2}"/>
    <dgm:cxn modelId="{B45BDABA-5E8D-4E6A-8070-06993DEAE3C9}" type="presOf" srcId="{95ECC316-A479-434F-B790-472B3D45D067}" destId="{79172586-99C5-484C-BD0F-82348B3DDC6A}" srcOrd="0" destOrd="0" presId="urn:microsoft.com/office/officeart/2005/8/layout/radial3"/>
    <dgm:cxn modelId="{4BC56CBD-F290-4AEB-AC90-1889323CCAFC}" srcId="{0F5B9127-4ED5-4D7C-BC05-63DC86FAD726}" destId="{3AF64D59-7D85-4082-A405-79C45843FC6C}" srcOrd="1" destOrd="0" parTransId="{F17B93D4-6FEC-48FB-B1A4-C7CB89BC2D88}" sibTransId="{B9EF3D41-A29B-4A02-81FC-7DB16727A73C}"/>
    <dgm:cxn modelId="{1744FA23-652B-4D90-932E-0DA4FE7A4C5D}" srcId="{0F5B9127-4ED5-4D7C-BC05-63DC86FAD726}" destId="{8EB4575F-838E-4B85-B4F8-7C824DAEFCD4}" srcOrd="3" destOrd="0" parTransId="{743CFEDC-4F0E-4A59-A704-594FB2DADD22}" sibTransId="{ADDAD735-C3FC-4C40-A3AE-EEB6885DDD5C}"/>
    <dgm:cxn modelId="{FD3CB739-A691-411E-BC15-A3011656C183}" srcId="{0F5B9127-4ED5-4D7C-BC05-63DC86FAD726}" destId="{33105ED7-F5FC-4F21-98B2-6B8AC5DC3928}" srcOrd="6" destOrd="0" parTransId="{8FC54E70-2B37-4B1D-A245-8F5D51E904E3}" sibTransId="{6C6D0B7F-177B-416D-BD15-8DF74BA66489}"/>
    <dgm:cxn modelId="{6FDB3F5C-1ACE-4A2F-B9A9-BBD3C84D538A}" type="presOf" srcId="{0F5B9127-4ED5-4D7C-BC05-63DC86FAD726}" destId="{DE15527B-963B-40DE-B5B5-06E7613C0280}" srcOrd="0" destOrd="0" presId="urn:microsoft.com/office/officeart/2005/8/layout/radial3"/>
    <dgm:cxn modelId="{AB6FCF17-EB34-4F7F-8AAD-217ECBE0C211}" srcId="{0F5B9127-4ED5-4D7C-BC05-63DC86FAD726}" destId="{7E9FBAC3-7111-4084-A959-9700EA90E93F}" srcOrd="2" destOrd="0" parTransId="{A818944A-C64C-47DA-B19D-E2CF25DD0E74}" sibTransId="{E4209568-B315-4F86-A91F-D724234C6041}"/>
    <dgm:cxn modelId="{984FF660-3AC4-4093-840A-16D0D4E71557}" srcId="{0F5B9127-4ED5-4D7C-BC05-63DC86FAD726}" destId="{170F8ECB-6AF3-4373-902F-FB1514F30F97}" srcOrd="5" destOrd="0" parTransId="{65939F88-6005-4AEB-BB4F-EB83C55F6B11}" sibTransId="{09B56A86-FEBF-45FF-BD63-BDA11862E551}"/>
    <dgm:cxn modelId="{31F411A5-622E-40FA-9FFE-0161520F46B5}" srcId="{0F5B9127-4ED5-4D7C-BC05-63DC86FAD726}" destId="{95ECC316-A479-434F-B790-472B3D45D067}" srcOrd="0" destOrd="0" parTransId="{B610310D-A9E7-4BF8-955D-7BC254C28DCB}" sibTransId="{12B34568-BBC3-4781-B310-98049C6C2FBB}"/>
    <dgm:cxn modelId="{F4028997-F307-4894-B040-8D91AC7D6D7B}" type="presParOf" srcId="{DE15527B-963B-40DE-B5B5-06E7613C0280}" destId="{643BD1D4-CACB-4A61-89C2-045BD04A3F29}" srcOrd="0" destOrd="0" presId="urn:microsoft.com/office/officeart/2005/8/layout/radial3"/>
    <dgm:cxn modelId="{7C346BC0-E052-43BC-AD02-26A411C9F2C8}" type="presParOf" srcId="{643BD1D4-CACB-4A61-89C2-045BD04A3F29}" destId="{79172586-99C5-484C-BD0F-82348B3DDC6A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72586-99C5-484C-BD0F-82348B3DDC6A}">
      <dsp:nvSpPr>
        <dsp:cNvPr id="0" name=""/>
        <dsp:cNvSpPr/>
      </dsp:nvSpPr>
      <dsp:spPr>
        <a:xfrm>
          <a:off x="700785" y="0"/>
          <a:ext cx="5418040" cy="5823095"/>
        </a:xfrm>
        <a:prstGeom prst="round1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/>
            <a:t>كان الكنعانيون الذين سماهم اليونان </a:t>
          </a:r>
          <a:r>
            <a:rPr lang="ar-IQ" sz="2800" kern="1200" dirty="0" smtClean="0"/>
            <a:t>بالفينيقيين </a:t>
          </a:r>
          <a:r>
            <a:rPr lang="ar-IQ" sz="2800" kern="1200" dirty="0" smtClean="0"/>
            <a:t>فيما بعد ثاني جماعة سامية لعبت دورا هاما في تاريخ سوريا بعد الاموريين ، والكنعانيون </a:t>
          </a:r>
          <a:r>
            <a:rPr lang="ar-IQ" sz="2800" kern="1200" dirty="0" err="1" smtClean="0"/>
            <a:t>والأموريين</a:t>
          </a:r>
          <a:r>
            <a:rPr lang="ar-IQ" sz="2800" kern="1200" dirty="0" smtClean="0"/>
            <a:t> </a:t>
          </a:r>
          <a:r>
            <a:rPr lang="ar-IQ" sz="2800" kern="1200" dirty="0" smtClean="0"/>
            <a:t>ينتسبون الى موجة الهجرة نفسها ، ولذلك فان الاختلاف العرقي  بينهم معدوم وان كانت بعض العناصر السومرية والحورية اندمجت بالتدريج مع الاموريين بينما اندمجت بعض  العناصر المحلية الاخرى مع </a:t>
          </a:r>
          <a:r>
            <a:rPr lang="ar-IQ" sz="2800" kern="1200" dirty="0" smtClean="0"/>
            <a:t>الفينيقيين </a:t>
          </a:r>
          <a:r>
            <a:rPr lang="ar-IQ" sz="2800" kern="1200" dirty="0" smtClean="0"/>
            <a:t>،والاختلاف الحضاري </a:t>
          </a:r>
          <a:r>
            <a:rPr lang="ar-IQ" sz="2800" kern="1200" dirty="0" smtClean="0"/>
            <a:t>ناشئ </a:t>
          </a:r>
          <a:r>
            <a:rPr lang="ar-IQ" sz="2800" kern="1200" dirty="0" smtClean="0"/>
            <a:t>عن ان مركز الاموريين الاصلي كان شمالي سوريا لذا تعرضوا لتأثيرات سومرية وبابلية بينما كان مركز الكنعانيين في الساحل </a:t>
          </a:r>
          <a:r>
            <a:rPr lang="ar-IQ" sz="2800" kern="1200" dirty="0" smtClean="0"/>
            <a:t>تأثروا </a:t>
          </a:r>
          <a:r>
            <a:rPr lang="ar-IQ" sz="2800" kern="1200" dirty="0" smtClean="0"/>
            <a:t>بالحضارة المصرية   </a:t>
          </a:r>
        </a:p>
      </dsp:txBody>
      <dsp:txXfrm>
        <a:off x="700785" y="0"/>
        <a:ext cx="5153553" cy="5823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0934D6-66C0-4323-87EB-48B2D34DCCF8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1987BE-C686-4CF5-BC4B-2E8F24552640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816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987BE-C686-4CF5-BC4B-2E8F24552640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987BE-C686-4CF5-BC4B-2E8F24552640}" type="slidenum">
              <a:rPr lang="ar-IQ" smtClean="0"/>
              <a:pPr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953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987BE-C686-4CF5-BC4B-2E8F24552640}" type="slidenum">
              <a:rPr lang="ar-IQ" smtClean="0"/>
              <a:pPr/>
              <a:t>18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463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ve 7"/>
          <p:cNvSpPr/>
          <p:nvPr/>
        </p:nvSpPr>
        <p:spPr>
          <a:xfrm>
            <a:off x="6209692" y="110888"/>
            <a:ext cx="1981200" cy="381000"/>
          </a:xfrm>
          <a:prstGeom prst="wave">
            <a:avLst>
              <a:gd name="adj1" fmla="val 20000"/>
              <a:gd name="adj2" fmla="val -1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7"/>
            <a:ext cx="4320480" cy="48965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101600" dir="5400000" sy="-100000" algn="bl" rotWithShape="0"/>
          </a:effectLst>
          <a:scene3d>
            <a:camera prst="perspectiveRight"/>
            <a:lightRig rig="threePt" dir="t"/>
          </a:scene3d>
        </p:spPr>
      </p:pic>
      <p:sp>
        <p:nvSpPr>
          <p:cNvPr id="5" name="مستطيل ذو زوايا قطرية مستديرة 4"/>
          <p:cNvSpPr/>
          <p:nvPr/>
        </p:nvSpPr>
        <p:spPr>
          <a:xfrm>
            <a:off x="5681381" y="548680"/>
            <a:ext cx="2810438" cy="288032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>
                <a:solidFill>
                  <a:srgbClr val="FF0000"/>
                </a:solidFill>
              </a:rPr>
              <a:t>قسم الجغرافيا </a:t>
            </a:r>
          </a:p>
          <a:p>
            <a:pPr algn="ctr"/>
            <a:r>
              <a:rPr lang="ar-IQ" sz="3200" dirty="0" smtClean="0">
                <a:solidFill>
                  <a:srgbClr val="FF0000"/>
                </a:solidFill>
              </a:rPr>
              <a:t>المرحلة الاولى </a:t>
            </a:r>
          </a:p>
          <a:p>
            <a:pPr algn="ctr"/>
            <a:r>
              <a:rPr lang="ar-IQ" sz="3200" dirty="0" smtClean="0">
                <a:solidFill>
                  <a:srgbClr val="FF0000"/>
                </a:solidFill>
              </a:rPr>
              <a:t>تاريخ قديم </a:t>
            </a:r>
            <a:endParaRPr lang="ar-IQ" sz="3200" dirty="0">
              <a:solidFill>
                <a:srgbClr val="FF0000"/>
              </a:solidFill>
            </a:endParaRP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573016"/>
            <a:ext cx="3384376" cy="2736304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546715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6200000">
            <a:off x="5549698" y="3371201"/>
            <a:ext cx="6829582" cy="14401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ar-BH" dirty="0" smtClean="0"/>
              <a:t/>
            </a:r>
            <a:br>
              <a:rPr lang="ar-BH" dirty="0" smtClean="0"/>
            </a:br>
            <a:r>
              <a:rPr lang="ar-BH" dirty="0" smtClean="0"/>
              <a:t/>
            </a:r>
            <a:br>
              <a:rPr lang="ar-BH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6200000">
            <a:off x="5319464" y="3356992"/>
            <a:ext cx="6858000" cy="144016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ar-BH" dirty="0" smtClean="0"/>
          </a:p>
          <a:p>
            <a:endParaRPr lang="en-US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474873720"/>
              </p:ext>
            </p:extLst>
          </p:nvPr>
        </p:nvGraphicFramePr>
        <p:xfrm>
          <a:off x="90529" y="34797"/>
          <a:ext cx="6624611" cy="5823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ستطيل مستدير الزوايا 5"/>
          <p:cNvSpPr/>
          <p:nvPr/>
        </p:nvSpPr>
        <p:spPr>
          <a:xfrm>
            <a:off x="6748842" y="1203288"/>
            <a:ext cx="1872208" cy="500664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r-IQ" sz="3600" dirty="0" smtClean="0"/>
              <a:t> الجواب</a:t>
            </a:r>
            <a:endParaRPr lang="en-US" sz="3600" dirty="0"/>
          </a:p>
        </p:txBody>
      </p:sp>
      <p:sp>
        <p:nvSpPr>
          <p:cNvPr id="4" name="برق 3"/>
          <p:cNvSpPr/>
          <p:nvPr/>
        </p:nvSpPr>
        <p:spPr>
          <a:xfrm>
            <a:off x="6646335" y="188640"/>
            <a:ext cx="1939612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وجه ضاحك 9"/>
          <p:cNvSpPr/>
          <p:nvPr/>
        </p:nvSpPr>
        <p:spPr>
          <a:xfrm>
            <a:off x="7286644" y="2143116"/>
            <a:ext cx="914400" cy="914400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9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انفجار 2 5"/>
          <p:cNvSpPr/>
          <p:nvPr/>
        </p:nvSpPr>
        <p:spPr>
          <a:xfrm>
            <a:off x="1115616" y="764704"/>
            <a:ext cx="7782752" cy="3429024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5400" b="1" dirty="0" smtClean="0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a:rPr>
              <a:t>الكنعانيون والفينيقيون</a:t>
            </a:r>
            <a:endParaRPr lang="ar-IQ" sz="5400" b="1" dirty="0"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6200000">
            <a:off x="5549698" y="3371201"/>
            <a:ext cx="6829582" cy="14401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ar-BH" dirty="0" smtClean="0"/>
              <a:t>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6200000">
            <a:off x="5319464" y="3356992"/>
            <a:ext cx="6858000" cy="144016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83568" y="1268760"/>
            <a:ext cx="7817522" cy="504056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/>
            <a:r>
              <a:rPr lang="ar-IQ" sz="2800" dirty="0" err="1" smtClean="0">
                <a:solidFill>
                  <a:schemeClr val="tx1"/>
                </a:solidFill>
              </a:rPr>
              <a:t>ان</a:t>
            </a:r>
            <a:r>
              <a:rPr lang="ar-IQ" sz="2800" dirty="0" smtClean="0">
                <a:solidFill>
                  <a:schemeClr val="tx1"/>
                </a:solidFill>
              </a:rPr>
              <a:t> اسم الكنعانيين مأخوذ من الكلمة العربية القديمة </a:t>
            </a:r>
            <a:r>
              <a:rPr lang="ar-IQ" sz="2800" dirty="0" err="1" smtClean="0">
                <a:solidFill>
                  <a:srgbClr val="FF0000"/>
                </a:solidFill>
              </a:rPr>
              <a:t>كنع</a:t>
            </a:r>
            <a:r>
              <a:rPr lang="ar-IQ" sz="2800" dirty="0" smtClean="0">
                <a:solidFill>
                  <a:schemeClr val="tx1"/>
                </a:solidFill>
              </a:rPr>
              <a:t> وتعني الأرض الواطئة بالإشارة إلى موطنهم أي الساحل وكان اسم كنعان يطلق أول الأمر على الساحل والقسم الغربي في فلسطين ولكنه استعمل بعد ذلك ليشمل قسم كبير من سوريا وفلسطين .</a:t>
            </a:r>
          </a:p>
          <a:p>
            <a:pPr marL="457200" indent="-457200"/>
            <a:r>
              <a:rPr lang="ar-IQ" sz="2800" dirty="0" smtClean="0">
                <a:solidFill>
                  <a:schemeClr val="tx1"/>
                </a:solidFill>
              </a:rPr>
              <a:t>اما اسم الفينيقيين فهو مشتق الكلمة اليونانية </a:t>
            </a:r>
            <a:r>
              <a:rPr lang="ar-IQ" sz="2800" dirty="0" smtClean="0">
                <a:solidFill>
                  <a:srgbClr val="FF0000"/>
                </a:solidFill>
              </a:rPr>
              <a:t>فينكس</a:t>
            </a:r>
            <a:r>
              <a:rPr lang="ar-IQ" sz="2800" dirty="0" smtClean="0">
                <a:solidFill>
                  <a:schemeClr val="tx1"/>
                </a:solidFill>
              </a:rPr>
              <a:t> اي  احمر الأرجوان  الذي اشتهر الفينيقيين في استخراجه من بعض الأصداف البحرية التي تعيش قرب الساحل الفينيقي  ، وأطلق اليونان هذه التسمية على الكنعانيين الذين تاجروا معهم لذى أصبحت كلمة فينيقي بعد حوالي 1200 ق م مرادفة لكنعاني </a:t>
            </a:r>
          </a:p>
        </p:txBody>
      </p:sp>
      <p:sp>
        <p:nvSpPr>
          <p:cNvPr id="8" name="برق 7"/>
          <p:cNvSpPr/>
          <p:nvPr/>
        </p:nvSpPr>
        <p:spPr>
          <a:xfrm>
            <a:off x="6876256" y="152400"/>
            <a:ext cx="1767710" cy="63745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2227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 descr="download (3)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932040" y="116632"/>
            <a:ext cx="3995968" cy="5832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bliqueTopRight"/>
            <a:lightRig rig="threePt" dir="t"/>
          </a:scene3d>
        </p:spPr>
      </p:pic>
      <p:pic>
        <p:nvPicPr>
          <p:cNvPr id="9" name="عنصر نائب للمحتوى 8" descr="download (1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85720" y="1484784"/>
            <a:ext cx="4718328" cy="4873175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  <a:scene3d>
            <a:camera prst="perspectiveRight"/>
            <a:lightRig rig="threePt" dir="t"/>
          </a:scene3d>
        </p:spPr>
      </p:pic>
      <p:sp>
        <p:nvSpPr>
          <p:cNvPr id="10" name="نجمة مكونة من 7 نقاط 9"/>
          <p:cNvSpPr/>
          <p:nvPr/>
        </p:nvSpPr>
        <p:spPr>
          <a:xfrm>
            <a:off x="395536" y="260648"/>
            <a:ext cx="3766834" cy="1080120"/>
          </a:xfrm>
          <a:prstGeom prst="star7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خارطة  توضح التوسع الفينيقي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6200000">
            <a:off x="5549698" y="3371201"/>
            <a:ext cx="6829582" cy="14401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6200000">
            <a:off x="5319464" y="3356992"/>
            <a:ext cx="6858000" cy="144016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8" name="مخطط انسيابي: متعدد المستندات 7"/>
          <p:cNvSpPr/>
          <p:nvPr/>
        </p:nvSpPr>
        <p:spPr>
          <a:xfrm>
            <a:off x="2071670" y="2357430"/>
            <a:ext cx="5867400" cy="2286000"/>
          </a:xfrm>
          <a:prstGeom prst="flowChartMultidocumen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الحياة  الاقتصادية </a:t>
            </a:r>
            <a:endParaRPr lang="en-US" sz="2800" b="1" dirty="0"/>
          </a:p>
        </p:txBody>
      </p:sp>
      <p:sp>
        <p:nvSpPr>
          <p:cNvPr id="4" name="برق 3"/>
          <p:cNvSpPr/>
          <p:nvPr/>
        </p:nvSpPr>
        <p:spPr>
          <a:xfrm>
            <a:off x="5796136" y="116632"/>
            <a:ext cx="2769302" cy="72008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001929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6200000">
            <a:off x="5319464" y="3356992"/>
            <a:ext cx="6858000" cy="144016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729278" y="3501008"/>
            <a:ext cx="27146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dirty="0"/>
          </a:p>
        </p:txBody>
      </p:sp>
      <p:sp>
        <p:nvSpPr>
          <p:cNvPr id="4" name="برق 3"/>
          <p:cNvSpPr/>
          <p:nvPr/>
        </p:nvSpPr>
        <p:spPr>
          <a:xfrm>
            <a:off x="5940152" y="260648"/>
            <a:ext cx="2570584" cy="64807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شريط إلى الأسفل 9"/>
          <p:cNvSpPr/>
          <p:nvPr/>
        </p:nvSpPr>
        <p:spPr>
          <a:xfrm>
            <a:off x="285720" y="1357298"/>
            <a:ext cx="7920880" cy="4608512"/>
          </a:xfrm>
          <a:prstGeom prst="ribbon">
            <a:avLst>
              <a:gd name="adj1" fmla="val 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لعب الكنعانيون الدور الكبير في اقتصاديات الشرق القديم سواء عن طريق الصناعة </a:t>
            </a:r>
            <a:r>
              <a:rPr lang="ar-IQ" sz="2400" b="1" dirty="0" err="1" smtClean="0">
                <a:solidFill>
                  <a:schemeClr val="tx1"/>
                </a:solidFill>
              </a:rPr>
              <a:t>او</a:t>
            </a:r>
            <a:r>
              <a:rPr lang="ar-IQ" sz="2400" b="1" dirty="0" smtClean="0">
                <a:solidFill>
                  <a:schemeClr val="tx1"/>
                </a:solidFill>
              </a:rPr>
              <a:t> التجارة </a:t>
            </a:r>
            <a:r>
              <a:rPr lang="ar-IQ" sz="2400" b="1" dirty="0" err="1" smtClean="0">
                <a:solidFill>
                  <a:schemeClr val="tx1"/>
                </a:solidFill>
              </a:rPr>
              <a:t>الى</a:t>
            </a:r>
            <a:r>
              <a:rPr lang="ar-IQ" sz="2400" b="1" dirty="0" smtClean="0">
                <a:solidFill>
                  <a:schemeClr val="tx1"/>
                </a:solidFill>
              </a:rPr>
              <a:t> جانب اهتمامهم بالزراعة </a:t>
            </a:r>
            <a:r>
              <a:rPr lang="ar-IQ" sz="2400" b="1" dirty="0" err="1" smtClean="0">
                <a:solidFill>
                  <a:schemeClr val="tx1"/>
                </a:solidFill>
              </a:rPr>
              <a:t>والبستنة</a:t>
            </a:r>
            <a:r>
              <a:rPr lang="ar-IQ" sz="2400" b="1" dirty="0" smtClean="0">
                <a:solidFill>
                  <a:schemeClr val="tx1"/>
                </a:solidFill>
              </a:rPr>
              <a:t> والصيد والرعي ، حيث استطاعوا الحصول بواسطة الزراعة المنتظمة على </a:t>
            </a:r>
            <a:r>
              <a:rPr lang="ar-IQ" sz="2400" b="1" dirty="0" err="1" smtClean="0">
                <a:solidFill>
                  <a:schemeClr val="tx1"/>
                </a:solidFill>
              </a:rPr>
              <a:t>اكثر</a:t>
            </a:r>
            <a:r>
              <a:rPr lang="ar-IQ" sz="2400" b="1" dirty="0" smtClean="0">
                <a:solidFill>
                  <a:schemeClr val="tx1"/>
                </a:solidFill>
              </a:rPr>
              <a:t> المواد الغذائية التي شملت القمح والشعير والعدس والكروم والزيتون وغيرها </a:t>
            </a:r>
            <a:r>
              <a:rPr lang="ar-IQ" sz="2400" b="1" dirty="0" err="1" smtClean="0">
                <a:solidFill>
                  <a:schemeClr val="tx1"/>
                </a:solidFill>
              </a:rPr>
              <a:t>الى</a:t>
            </a:r>
            <a:r>
              <a:rPr lang="ar-IQ" sz="2400" b="1" dirty="0" smtClean="0">
                <a:solidFill>
                  <a:schemeClr val="tx1"/>
                </a:solidFill>
              </a:rPr>
              <a:t> جانب تربية المواشي واستخدمت المحاريث للزراعة ونقلوا الماء من </a:t>
            </a:r>
            <a:r>
              <a:rPr lang="ar-IQ" sz="2400" b="1" dirty="0" err="1" smtClean="0">
                <a:solidFill>
                  <a:schemeClr val="tx1"/>
                </a:solidFill>
              </a:rPr>
              <a:t>الابار</a:t>
            </a:r>
            <a:r>
              <a:rPr lang="ar-IQ" sz="2400" b="1" dirty="0" smtClean="0">
                <a:solidFill>
                  <a:schemeClr val="tx1"/>
                </a:solidFill>
              </a:rPr>
              <a:t> والعيون والجداول </a:t>
            </a:r>
            <a:endParaRPr lang="ar-IQ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1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IQ" dirty="0" err="1" smtClean="0"/>
              <a:t>اما</a:t>
            </a:r>
            <a:r>
              <a:rPr lang="ar-IQ" dirty="0" smtClean="0"/>
              <a:t> الصناعة فكانت نشطة جدا ، وقد تفوقوا على غيرهم من شعوب العالم القديم ،فتميزوا باستخراج وصناعة صبغة </a:t>
            </a:r>
            <a:r>
              <a:rPr lang="ar-IQ" dirty="0" err="1" smtClean="0"/>
              <a:t>الارجوان</a:t>
            </a:r>
            <a:r>
              <a:rPr lang="ar-IQ" dirty="0" smtClean="0"/>
              <a:t> </a:t>
            </a:r>
            <a:r>
              <a:rPr lang="ar-IQ" dirty="0" err="1" smtClean="0"/>
              <a:t>الاحمر</a:t>
            </a:r>
            <a:r>
              <a:rPr lang="ar-IQ" dirty="0" smtClean="0"/>
              <a:t>، وتشير النصوص المكتشفة </a:t>
            </a:r>
            <a:r>
              <a:rPr lang="ar-IQ" dirty="0" err="1" smtClean="0"/>
              <a:t>الى</a:t>
            </a:r>
            <a:r>
              <a:rPr lang="ar-IQ" dirty="0" smtClean="0"/>
              <a:t> جودة الصوف الكنعاني </a:t>
            </a:r>
            <a:r>
              <a:rPr lang="ar-IQ" dirty="0" err="1" smtClean="0"/>
              <a:t>الى</a:t>
            </a:r>
            <a:r>
              <a:rPr lang="ar-IQ" dirty="0" smtClean="0"/>
              <a:t> جانب استعمالهم الصبغ القرمزي في صبغ المنسوجات الصوفية والكتانية والحريرية  ، كما </a:t>
            </a:r>
            <a:r>
              <a:rPr lang="ar-IQ" dirty="0" err="1" smtClean="0"/>
              <a:t>ابدعوا</a:t>
            </a:r>
            <a:r>
              <a:rPr lang="ar-IQ" dirty="0" smtClean="0"/>
              <a:t> في صناعة الخزف والمعادن والزجاج وصناعة السفن التي كانت تستعمل في </a:t>
            </a:r>
            <a:r>
              <a:rPr lang="ar-IQ" dirty="0" err="1" smtClean="0"/>
              <a:t>باديء</a:t>
            </a:r>
            <a:r>
              <a:rPr lang="ar-IQ" dirty="0" smtClean="0"/>
              <a:t> </a:t>
            </a:r>
            <a:r>
              <a:rPr lang="ar-IQ" dirty="0" err="1" smtClean="0"/>
              <a:t>الامر</a:t>
            </a:r>
            <a:r>
              <a:rPr lang="ar-IQ" dirty="0" smtClean="0"/>
              <a:t> لصيد السمك في السواحل وبيعها للمدن القريبة ،ولكنهم طوروا بناء سفنهم واخذوا يتوغلوا في </a:t>
            </a:r>
            <a:r>
              <a:rPr lang="ar-IQ" dirty="0" err="1" smtClean="0"/>
              <a:t>اعماق</a:t>
            </a:r>
            <a:r>
              <a:rPr lang="ar-IQ" dirty="0" smtClean="0"/>
              <a:t> البحر ونقلوا </a:t>
            </a:r>
            <a:r>
              <a:rPr lang="ar-IQ" dirty="0" err="1" smtClean="0"/>
              <a:t>الى</a:t>
            </a:r>
            <a:endParaRPr lang="ar-IQ" dirty="0"/>
          </a:p>
        </p:txBody>
      </p:sp>
      <p:pic>
        <p:nvPicPr>
          <p:cNvPr id="10" name="صورة 9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3429016" cy="5328592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  <a:scene3d>
            <a:camera prst="perspectiveRight"/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بلاد نائية تجارتهم لذلك نراهم قد برزوا في التجارة وفي </a:t>
            </a:r>
            <a:r>
              <a:rPr lang="ar-IQ" dirty="0" err="1" smtClean="0"/>
              <a:t>الاصول</a:t>
            </a:r>
            <a:r>
              <a:rPr lang="ar-IQ" dirty="0" smtClean="0"/>
              <a:t> القانونية للتجارة </a:t>
            </a:r>
            <a:r>
              <a:rPr lang="ar-IQ" dirty="0" err="1" smtClean="0"/>
              <a:t>الى</a:t>
            </a:r>
            <a:r>
              <a:rPr lang="ar-IQ" dirty="0" smtClean="0"/>
              <a:t> جانب عملهم في نقل البضائع ،وبرزوا في تقنية الملاحة التي تفوقت على كل </a:t>
            </a:r>
            <a:r>
              <a:rPr lang="ar-IQ" dirty="0" err="1" smtClean="0"/>
              <a:t>تقينية</a:t>
            </a:r>
            <a:r>
              <a:rPr lang="ar-IQ" dirty="0" smtClean="0"/>
              <a:t> </a:t>
            </a:r>
            <a:r>
              <a:rPr lang="ar-IQ" dirty="0" err="1" smtClean="0"/>
              <a:t>اخرى</a:t>
            </a:r>
            <a:r>
              <a:rPr lang="ar-IQ" dirty="0" smtClean="0"/>
              <a:t> ففي القرن القرن الثاني عشر </a:t>
            </a:r>
            <a:r>
              <a:rPr lang="ar-IQ" dirty="0" err="1" smtClean="0"/>
              <a:t>ق</a:t>
            </a:r>
            <a:r>
              <a:rPr lang="ar-IQ" dirty="0" smtClean="0"/>
              <a:t> م قاموا بجولة حول </a:t>
            </a:r>
            <a:r>
              <a:rPr lang="ar-IQ" dirty="0" err="1" smtClean="0"/>
              <a:t>افريقيا</a:t>
            </a:r>
            <a:r>
              <a:rPr lang="ar-IQ" dirty="0" smtClean="0"/>
              <a:t> مرورا بالبحر </a:t>
            </a:r>
            <a:r>
              <a:rPr lang="ar-IQ" dirty="0" err="1" smtClean="0"/>
              <a:t>الاحمر</a:t>
            </a:r>
            <a:r>
              <a:rPr lang="ar-IQ" dirty="0" smtClean="0"/>
              <a:t> وجبل طارق ، وعرف الكنعانيون الملاحة الليلية واستعانوا بالنجوم وخاصة النجم القطبي ،وقد وسعوا سفنهم بشكل اكبر وتوغلوا في </a:t>
            </a:r>
            <a:r>
              <a:rPr lang="ar-IQ" dirty="0" err="1" smtClean="0"/>
              <a:t>اعماق</a:t>
            </a:r>
            <a:r>
              <a:rPr lang="ar-IQ" dirty="0" smtClean="0"/>
              <a:t> البحار حتى تمكنوا من احتكار </a:t>
            </a:r>
            <a:r>
              <a:rPr lang="ar-IQ" dirty="0" err="1" smtClean="0"/>
              <a:t>اكثر</a:t>
            </a:r>
            <a:r>
              <a:rPr lang="ar-IQ" dirty="0" smtClean="0"/>
              <a:t> الطرق البحرية الموصلة بين العالم القديم </a:t>
            </a:r>
            <a:r>
              <a:rPr lang="ar-IQ" dirty="0" err="1" smtClean="0"/>
              <a:t>واسسوا</a:t>
            </a:r>
            <a:r>
              <a:rPr lang="ar-IQ" dirty="0" smtClean="0"/>
              <a:t> مستوطنات تجارية في قبرص وسردينيا وتونس واسبانيا وغيرها وقد دخلوا في صراعات عسكرية بحرية مع الرومان وغيرهم من اجل المحافظة على نفوذهم وهيمنتهم الاقتصادية  </a:t>
            </a:r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" name="صورة 4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28"/>
            <a:ext cx="2857520" cy="2857520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reflection blurRad="6350" stA="52000" endA="300" endPos="35000" dir="5400000" sy="-100000" algn="bl" rotWithShape="0"/>
          </a:effectLst>
          <a:scene3d>
            <a:camera prst="isometricOffAxis1Righ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صورة 6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286124"/>
            <a:ext cx="2943227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672"/>
            <a:ext cx="756084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6200000">
            <a:off x="5549698" y="3371201"/>
            <a:ext cx="6829582" cy="14401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6200000">
            <a:off x="5319464" y="3356992"/>
            <a:ext cx="6858000" cy="144016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2015716" y="954969"/>
            <a:ext cx="5652628" cy="4346239"/>
          </a:xfrm>
          <a:prstGeom prst="flowChartMulti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3200" b="1" dirty="0" smtClean="0"/>
              <a:t>تاريخ سوريا القديمة ( بلاد الشام) </a:t>
            </a:r>
          </a:p>
          <a:p>
            <a:pPr algn="ctr"/>
            <a:r>
              <a:rPr lang="ar-IQ" sz="3200" b="1" dirty="0" smtClean="0"/>
              <a:t>الأقوام التي استقرت في سوريا </a:t>
            </a:r>
          </a:p>
          <a:p>
            <a:pPr algn="ctr"/>
            <a:r>
              <a:rPr lang="ar-IQ" sz="3200" b="1" dirty="0" smtClean="0"/>
              <a:t>(الاموريون والكنعانيون أو الفينيقيون )</a:t>
            </a:r>
            <a:endParaRPr lang="en-US" sz="3200" dirty="0"/>
          </a:p>
        </p:txBody>
      </p:sp>
      <p:sp>
        <p:nvSpPr>
          <p:cNvPr id="6" name="برق 5"/>
          <p:cNvSpPr/>
          <p:nvPr/>
        </p:nvSpPr>
        <p:spPr>
          <a:xfrm>
            <a:off x="6444208" y="40569"/>
            <a:ext cx="1995162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69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6200000">
            <a:off x="5549698" y="3371201"/>
            <a:ext cx="6829582" cy="14401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ar-BH" dirty="0" smtClean="0"/>
              <a:t/>
            </a:r>
            <a:br>
              <a:rPr lang="ar-BH" dirty="0" smtClean="0"/>
            </a:br>
            <a:r>
              <a:rPr lang="ar-BH" dirty="0" smtClean="0"/>
              <a:t/>
            </a:r>
            <a:br>
              <a:rPr lang="ar-BH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6200000">
            <a:off x="5319464" y="3356992"/>
            <a:ext cx="6858000" cy="144016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ar-BH" dirty="0" smtClean="0"/>
          </a:p>
          <a:p>
            <a:endParaRPr lang="ar-BH" dirty="0" smtClean="0"/>
          </a:p>
          <a:p>
            <a:endParaRPr lang="en-US" dirty="0"/>
          </a:p>
        </p:txBody>
      </p:sp>
      <p:pic>
        <p:nvPicPr>
          <p:cNvPr id="74754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72" y="3384550"/>
            <a:ext cx="3036888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3941763" y="226711"/>
            <a:ext cx="3144837" cy="2870200"/>
          </a:xfrm>
          <a:prstGeom prst="cloudCallout">
            <a:avLst>
              <a:gd name="adj1" fmla="val -99360"/>
              <a:gd name="adj2" fmla="val 92223"/>
            </a:avLst>
          </a:prstGeom>
          <a:solidFill>
            <a:srgbClr val="FFFFFF"/>
          </a:solidFill>
          <a:ln w="31750">
            <a:solidFill>
              <a:srgbClr val="FF0000"/>
            </a:solidFill>
            <a:round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ar-IQ" sz="36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ماذا تعني كلمة </a:t>
            </a:r>
            <a:r>
              <a:rPr lang="ar-IQ" sz="3600" b="1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الاموريون</a:t>
            </a:r>
            <a:r>
              <a:rPr lang="ar-IQ" sz="36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ومن هم</a:t>
            </a: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؟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برق 3"/>
          <p:cNvSpPr/>
          <p:nvPr/>
        </p:nvSpPr>
        <p:spPr>
          <a:xfrm>
            <a:off x="6948264" y="133763"/>
            <a:ext cx="1656184" cy="63094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547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6200000">
            <a:off x="5549698" y="3371201"/>
            <a:ext cx="6829582" cy="144014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ar-BH" dirty="0" smtClean="0"/>
              <a:t/>
            </a:r>
            <a:br>
              <a:rPr lang="ar-BH" dirty="0" smtClean="0"/>
            </a:br>
            <a:r>
              <a:rPr lang="ar-BH" dirty="0" smtClean="0"/>
              <a:t/>
            </a:r>
            <a:br>
              <a:rPr lang="ar-BH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6200000">
            <a:off x="5319464" y="3356992"/>
            <a:ext cx="6858000" cy="14401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6" name="Wave 5"/>
          <p:cNvSpPr/>
          <p:nvPr/>
        </p:nvSpPr>
        <p:spPr>
          <a:xfrm>
            <a:off x="7086600" y="76200"/>
            <a:ext cx="1981200" cy="381000"/>
          </a:xfrm>
          <a:prstGeom prst="wave">
            <a:avLst>
              <a:gd name="adj1" fmla="val 20000"/>
              <a:gd name="adj2" fmla="val -10000"/>
            </a:avLst>
          </a:prstGeom>
          <a:solidFill>
            <a:srgbClr val="00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682" name="Picture 4" descr="Description: http://1.bp.blogspot.com/-77Woudx_VE0/ThWX5MwItoI/AAAAAAAAAss/5PAPqjcgQUo/s400/Leader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9768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مخطط انسيابي: متعدد المستندات 9"/>
          <p:cNvSpPr/>
          <p:nvPr/>
        </p:nvSpPr>
        <p:spPr>
          <a:xfrm>
            <a:off x="2714612" y="3214686"/>
            <a:ext cx="5181600" cy="2062336"/>
          </a:xfrm>
          <a:prstGeom prst="flowChartMultidocumen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ar-IQ" sz="4800" dirty="0" smtClean="0"/>
              <a:t>الجواب </a:t>
            </a:r>
            <a:endParaRPr lang="en-US" sz="4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236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8229600" cy="135732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+mn-cs"/>
              </a:rPr>
              <a:t>الاموريون</a:t>
            </a:r>
            <a:endParaRPr lang="ar-IQ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IQ" b="1" dirty="0" err="1" smtClean="0">
                <a:solidFill>
                  <a:srgbClr val="FF0000"/>
                </a:solidFill>
              </a:rPr>
              <a:t>امورو</a:t>
            </a:r>
            <a:r>
              <a:rPr lang="ar-IQ" b="1" dirty="0" smtClean="0"/>
              <a:t> هي  الصيغة </a:t>
            </a:r>
            <a:r>
              <a:rPr lang="ar-IQ" b="1" dirty="0" err="1" smtClean="0"/>
              <a:t>الاكدية</a:t>
            </a:r>
            <a:r>
              <a:rPr lang="ar-IQ" b="1" dirty="0" smtClean="0"/>
              <a:t> للتسمية السومرية (</a:t>
            </a:r>
            <a:r>
              <a:rPr lang="ar-IQ" b="1" dirty="0" smtClean="0">
                <a:solidFill>
                  <a:srgbClr val="FF0000"/>
                </a:solidFill>
              </a:rPr>
              <a:t>مارـ</a:t>
            </a:r>
            <a:r>
              <a:rPr lang="ar-IQ" b="1" dirty="0" smtClean="0"/>
              <a:t> </a:t>
            </a:r>
            <a:r>
              <a:rPr lang="ar-IQ" b="1" dirty="0" err="1" smtClean="0">
                <a:solidFill>
                  <a:srgbClr val="FF0000"/>
                </a:solidFill>
              </a:rPr>
              <a:t>تو</a:t>
            </a:r>
            <a:r>
              <a:rPr lang="ar-IQ" b="1" dirty="0" smtClean="0"/>
              <a:t> ) بمعنى الغرب وهذا المصطلح ذو مدلول جغرافي عندهم يعني بلاد الشام بالنسبة لبلاد وادي الرافدين ، كما </a:t>
            </a:r>
            <a:r>
              <a:rPr lang="ar-IQ" b="1" dirty="0" err="1" smtClean="0"/>
              <a:t>اطلق</a:t>
            </a:r>
            <a:r>
              <a:rPr lang="ar-IQ" b="1" dirty="0" smtClean="0"/>
              <a:t> هذا الاسم على </a:t>
            </a:r>
            <a:r>
              <a:rPr lang="ar-IQ" b="1" dirty="0" err="1" smtClean="0"/>
              <a:t>الاله</a:t>
            </a:r>
            <a:r>
              <a:rPr lang="ar-IQ" b="1" dirty="0" smtClean="0"/>
              <a:t> القومي </a:t>
            </a:r>
            <a:r>
              <a:rPr lang="ar-IQ" b="1" dirty="0" err="1" smtClean="0"/>
              <a:t>للاموريين</a:t>
            </a:r>
            <a:r>
              <a:rPr lang="ar-IQ" b="1" dirty="0" smtClean="0"/>
              <a:t> ثم استعمل البابليون كلمة </a:t>
            </a:r>
            <a:r>
              <a:rPr lang="ar-IQ" b="1" dirty="0" err="1" smtClean="0"/>
              <a:t>امورو</a:t>
            </a:r>
            <a:r>
              <a:rPr lang="ar-IQ" b="1" dirty="0" smtClean="0"/>
              <a:t> للتدليل على كل بلاد الشام حتى </a:t>
            </a:r>
            <a:r>
              <a:rPr lang="ar-IQ" b="1" dirty="0" err="1" smtClean="0"/>
              <a:t>انهم</a:t>
            </a:r>
            <a:r>
              <a:rPr lang="ar-IQ" b="1" dirty="0" smtClean="0"/>
              <a:t> سموا البحر المتوسط ببحر </a:t>
            </a:r>
            <a:r>
              <a:rPr lang="ar-IQ" b="1" dirty="0" err="1" smtClean="0"/>
              <a:t>امورو</a:t>
            </a:r>
            <a:r>
              <a:rPr lang="ar-IQ" b="1" dirty="0" smtClean="0"/>
              <a:t> العظيم </a:t>
            </a:r>
            <a:endParaRPr lang="ar-IQ" b="1" dirty="0"/>
          </a:p>
        </p:txBody>
      </p:sp>
      <p:pic>
        <p:nvPicPr>
          <p:cNvPr id="6" name="عنصر نائب للمحتوى 5" descr="download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357298"/>
            <a:ext cx="3814762" cy="4786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/>
              <a:t>الاموريون 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800" dirty="0" smtClean="0">
                <a:ea typeface="Calibri"/>
                <a:cs typeface="Arial"/>
              </a:rPr>
              <a:t>يعتقد </a:t>
            </a:r>
            <a:r>
              <a:rPr lang="ar-IQ" sz="2800" dirty="0" err="1" smtClean="0">
                <a:ea typeface="Calibri"/>
                <a:cs typeface="Arial"/>
              </a:rPr>
              <a:t>ان</a:t>
            </a:r>
            <a:r>
              <a:rPr lang="ar-IQ" sz="2800" dirty="0" smtClean="0">
                <a:ea typeface="Calibri"/>
                <a:cs typeface="Arial"/>
              </a:rPr>
              <a:t> الاموريين من اكبر البطون العربية التي استوطنت أجزاء مختلفة من سوريا القديمة ( بلاد الشام ) ، وفي مدة قصير استطاعوا أن يؤسسوا سلالاتهم في سوريا والفرات الأوسط وفي العراق ولعل من أبرزها سلالة بابل الأولى وكان الملك حمورابي من أشهر ملوكها .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IQ" sz="2800" dirty="0" smtClean="0">
                <a:ea typeface="Calibri"/>
                <a:cs typeface="Arial"/>
              </a:rPr>
              <a:t>لقد تمركز الاموريون في الأقسام الشمالية من سوريا القديمة ثم اخذوا ينتشرون في أواسط سوريا وفي لبنان  حتى امتدوا جنوبا إلى فلسطين وكونوا إمارات مهمة في سوريا القديمة مثل ماري ( تل الحريري ) وقطنه وحماة ودمشق </a:t>
            </a:r>
            <a:r>
              <a:rPr lang="ar-IQ" sz="2800" dirty="0" err="1" smtClean="0">
                <a:ea typeface="Calibri"/>
                <a:cs typeface="Arial"/>
              </a:rPr>
              <a:t>وارواد</a:t>
            </a:r>
            <a:r>
              <a:rPr lang="ar-IQ" sz="2800" dirty="0" smtClean="0">
                <a:ea typeface="Calibri"/>
                <a:cs typeface="Arial"/>
              </a:rPr>
              <a:t> وجبيل . </a:t>
            </a:r>
            <a:endParaRPr lang="en-US" sz="2800" dirty="0"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3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14412" y="1571612"/>
            <a:ext cx="10429948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 descr="download (1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9552" y="908720"/>
            <a:ext cx="3456384" cy="4608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perspectiveRight"/>
            <a:lightRig rig="threePt" dir="t"/>
          </a:scene3d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2699792" y="116632"/>
            <a:ext cx="4041775" cy="639762"/>
          </a:xfrm>
        </p:spPr>
        <p:txBody>
          <a:bodyPr/>
          <a:lstStyle/>
          <a:p>
            <a:pPr algn="l"/>
            <a:r>
              <a:rPr lang="ar-IQ" dirty="0" err="1" smtClean="0"/>
              <a:t>اثار</a:t>
            </a:r>
            <a:r>
              <a:rPr lang="ar-IQ" dirty="0" smtClean="0"/>
              <a:t> الاموريين في سوريا القديمة </a:t>
            </a:r>
            <a:endParaRPr lang="ar-IQ" dirty="0"/>
          </a:p>
        </p:txBody>
      </p:sp>
      <p:pic>
        <p:nvPicPr>
          <p:cNvPr id="8" name="عنصر نائب للمحتوى 7" descr="download (2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4008" y="1268760"/>
            <a:ext cx="4071966" cy="4248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Righ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عمودي 2"/>
          <p:cNvSpPr/>
          <p:nvPr/>
        </p:nvSpPr>
        <p:spPr>
          <a:xfrm>
            <a:off x="1679618" y="260648"/>
            <a:ext cx="5857916" cy="3744416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000" dirty="0" smtClean="0">
                <a:solidFill>
                  <a:schemeClr val="tx1"/>
                </a:solidFill>
              </a:rPr>
              <a:t>سؤال ؟ </a:t>
            </a:r>
          </a:p>
          <a:p>
            <a:pPr algn="ctr"/>
            <a:r>
              <a:rPr lang="ar-IQ" sz="4000" dirty="0" smtClean="0">
                <a:solidFill>
                  <a:schemeClr val="tx1"/>
                </a:solidFill>
              </a:rPr>
              <a:t>ما علاقة الاموريين بالكنعانيين </a:t>
            </a:r>
            <a:r>
              <a:rPr lang="ar-IQ" sz="4000" dirty="0" err="1" smtClean="0">
                <a:solidFill>
                  <a:schemeClr val="tx1"/>
                </a:solidFill>
              </a:rPr>
              <a:t>او</a:t>
            </a:r>
            <a:r>
              <a:rPr lang="ar-IQ" sz="4000" dirty="0" smtClean="0">
                <a:solidFill>
                  <a:schemeClr val="tx1"/>
                </a:solidFill>
              </a:rPr>
              <a:t> الفينيقيين</a:t>
            </a:r>
            <a:endParaRPr lang="ar-IQ" sz="4000" dirty="0">
              <a:solidFill>
                <a:schemeClr val="tx1"/>
              </a:solidFill>
            </a:endParaRPr>
          </a:p>
        </p:txBody>
      </p:sp>
      <p:sp>
        <p:nvSpPr>
          <p:cNvPr id="4" name="سهم لأعلى 3"/>
          <p:cNvSpPr/>
          <p:nvPr/>
        </p:nvSpPr>
        <p:spPr>
          <a:xfrm>
            <a:off x="5143504" y="471488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4383</TotalTime>
  <Words>594</Words>
  <Application>Microsoft Office PowerPoint</Application>
  <PresentationFormat>عرض على الشاشة (3:4)‏</PresentationFormat>
  <Paragraphs>36</Paragraphs>
  <Slides>18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عرض تقديمي في PowerPoint</vt:lpstr>
      <vt:lpstr> </vt:lpstr>
      <vt:lpstr>  </vt:lpstr>
      <vt:lpstr>  </vt:lpstr>
      <vt:lpstr>الاموريون</vt:lpstr>
      <vt:lpstr>الاموريون </vt:lpstr>
      <vt:lpstr>عرض تقديمي في PowerPoint</vt:lpstr>
      <vt:lpstr>عرض تقديمي في PowerPoint</vt:lpstr>
      <vt:lpstr>عرض تقديمي في PowerPoint</vt:lpstr>
      <vt:lpstr>  </vt:lpstr>
      <vt:lpstr>عرض تقديمي في PowerPoint</vt:lpstr>
      <vt:lpstr>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seha</dc:creator>
  <cp:lastModifiedBy>Maher</cp:lastModifiedBy>
  <cp:revision>411</cp:revision>
  <dcterms:created xsi:type="dcterms:W3CDTF">2016-07-03T05:23:20Z</dcterms:created>
  <dcterms:modified xsi:type="dcterms:W3CDTF">2021-05-26T13:51:04Z</dcterms:modified>
</cp:coreProperties>
</file>